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389" r:id="rId3"/>
    <p:sldId id="390" r:id="rId4"/>
    <p:sldId id="391" r:id="rId5"/>
    <p:sldId id="404" r:id="rId6"/>
    <p:sldId id="392" r:id="rId7"/>
    <p:sldId id="405" r:id="rId8"/>
    <p:sldId id="393" r:id="rId9"/>
    <p:sldId id="394" r:id="rId10"/>
    <p:sldId id="395" r:id="rId11"/>
    <p:sldId id="396" r:id="rId12"/>
    <p:sldId id="397" r:id="rId13"/>
    <p:sldId id="398" r:id="rId14"/>
    <p:sldId id="406" r:id="rId15"/>
    <p:sldId id="399" r:id="rId16"/>
    <p:sldId id="400" r:id="rId17"/>
    <p:sldId id="401" r:id="rId18"/>
    <p:sldId id="402" r:id="rId19"/>
    <p:sldId id="403" r:id="rId20"/>
  </p:sldIdLst>
  <p:sldSz cx="12192000" cy="6858000"/>
  <p:notesSz cx="7048500" cy="10185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14" autoAdjust="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#2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#11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#1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#12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#13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#3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#4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#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#6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#7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#8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#9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#10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2" loCatId="list" qsTypeId="urn:microsoft.com/office/officeart/2005/8/quickstyle/simple1#2" qsCatId="simple" csTypeId="urn:microsoft.com/office/officeart/2005/8/colors/accent5_5#2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Primitive operations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EFACE3C6-64E4-4833-8E2B-046523C9D2DC}" type="presOf" srcId="{32F2416B-09FA-423E-9C02-845FDD114C9D}" destId="{50194297-CF02-435B-8854-5C4B7CF11AAC}" srcOrd="0" destOrd="0" presId="urn:microsoft.com/office/officeart/2005/8/layout/vList2#2"/>
    <dgm:cxn modelId="{8DFEA6CF-3128-4775-A3C3-5B1D1E19562E}" type="presOf" srcId="{0E8085F9-02A8-4FC2-8D3B-A0AA5F1EC1F7}" destId="{8E22013E-9C26-4AA1-B8B4-D1AA5892233B}" srcOrd="0" destOrd="0" presId="urn:microsoft.com/office/officeart/2005/8/layout/vList2#2"/>
    <dgm:cxn modelId="{FDB2D360-32F1-4199-A60C-430457F1D923}" type="presParOf" srcId="{50194297-CF02-435B-8854-5C4B7CF11AAC}" destId="{8E22013E-9C26-4AA1-B8B4-D1AA5892233B}" srcOrd="0" destOrd="0" presId="urn:microsoft.com/office/officeart/2005/8/layout/vList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1" loCatId="list" qsTypeId="urn:microsoft.com/office/officeart/2005/8/quickstyle/simple1#11" qsCatId="simple" csTypeId="urn:microsoft.com/office/officeart/2005/8/colors/accent5_5#11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Q5:Answer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11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11"/>
    <dgm:cxn modelId="{69F77FB8-7EC2-4D42-A2AE-044380655EBB}" type="presParOf" srcId="{50194297-CF02-435B-8854-5C4B7CF11AAC}" destId="{8E22013E-9C26-4AA1-B8B4-D1AA5892233B}" srcOrd="0" destOrd="0" presId="urn:microsoft.com/office/officeart/2005/8/layout/vList2#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" loCatId="list" qsTypeId="urn:microsoft.com/office/officeart/2005/8/quickstyle/simple1#1" qsCatId="simple" csTypeId="urn:microsoft.com/office/officeart/2005/8/colors/accent5_5#1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Q6:Time complexity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1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1"/>
    <dgm:cxn modelId="{69F77FB8-7EC2-4D42-A2AE-044380655EBB}" type="presParOf" srcId="{50194297-CF02-435B-8854-5C4B7CF11AAC}" destId="{8E22013E-9C26-4AA1-B8B4-D1AA5892233B}" srcOrd="0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2" loCatId="list" qsTypeId="urn:microsoft.com/office/officeart/2005/8/quickstyle/simple1#12" qsCatId="simple" csTypeId="urn:microsoft.com/office/officeart/2005/8/colors/accent5_5#12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Q6: Answer-I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12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12"/>
    <dgm:cxn modelId="{69F77FB8-7EC2-4D42-A2AE-044380655EBB}" type="presParOf" srcId="{50194297-CF02-435B-8854-5C4B7CF11AAC}" destId="{8E22013E-9C26-4AA1-B8B4-D1AA5892233B}" srcOrd="0" destOrd="0" presId="urn:microsoft.com/office/officeart/2005/8/layout/vList2#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3" loCatId="list" qsTypeId="urn:microsoft.com/office/officeart/2005/8/quickstyle/simple1#13" qsCatId="simple" csTypeId="urn:microsoft.com/office/officeart/2005/8/colors/accent5_5#13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Q6:Answer-II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13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13"/>
    <dgm:cxn modelId="{69F77FB8-7EC2-4D42-A2AE-044380655EBB}" type="presParOf" srcId="{50194297-CF02-435B-8854-5C4B7CF11AAC}" destId="{8E22013E-9C26-4AA1-B8B4-D1AA5892233B}" srcOrd="0" destOrd="0" presId="urn:microsoft.com/office/officeart/2005/8/layout/vList2#1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3" loCatId="list" qsTypeId="urn:microsoft.com/office/officeart/2005/8/quickstyle/simple1#3" qsCatId="simple" csTypeId="urn:microsoft.com/office/officeart/2005/8/colors/accent5_5#3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An quadratic-time algorithm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EFACE3C6-64E4-4833-8E2B-046523C9D2DC}" type="presOf" srcId="{32F2416B-09FA-423E-9C02-845FDD114C9D}" destId="{50194297-CF02-435B-8854-5C4B7CF11AAC}" srcOrd="0" destOrd="0" presId="urn:microsoft.com/office/officeart/2005/8/layout/vList2#3"/>
    <dgm:cxn modelId="{8DFEA6CF-3128-4775-A3C3-5B1D1E19562E}" type="presOf" srcId="{0E8085F9-02A8-4FC2-8D3B-A0AA5F1EC1F7}" destId="{8E22013E-9C26-4AA1-B8B4-D1AA5892233B}" srcOrd="0" destOrd="0" presId="urn:microsoft.com/office/officeart/2005/8/layout/vList2#3"/>
    <dgm:cxn modelId="{FDB2D360-32F1-4199-A60C-430457F1D923}" type="presParOf" srcId="{50194297-CF02-435B-8854-5C4B7CF11AAC}" destId="{8E22013E-9C26-4AA1-B8B4-D1AA5892233B}" srcOrd="0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4" loCatId="list" qsTypeId="urn:microsoft.com/office/officeart/2005/8/quickstyle/simple1#4" qsCatId="simple" csTypeId="urn:microsoft.com/office/officeart/2005/8/colors/accent5_5#4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Q1: Verify 8nlogn better than 2n</a:t>
          </a:r>
          <a:r>
            <a:rPr lang="en-US" b="1" baseline="30000" dirty="0"/>
            <a:t>2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9F3DB232-E994-4F5E-A2A2-20FDAE27E1D5}" type="presOf" srcId="{32F2416B-09FA-423E-9C02-845FDD114C9D}" destId="{50194297-CF02-435B-8854-5C4B7CF11AAC}" srcOrd="0" destOrd="0" presId="urn:microsoft.com/office/officeart/2005/8/layout/vList2#4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CD514CA0-15F8-4620-A6F7-32DF22019745}" type="presOf" srcId="{0E8085F9-02A8-4FC2-8D3B-A0AA5F1EC1F7}" destId="{8E22013E-9C26-4AA1-B8B4-D1AA5892233B}" srcOrd="0" destOrd="0" presId="urn:microsoft.com/office/officeart/2005/8/layout/vList2#4"/>
    <dgm:cxn modelId="{1FE33296-6B50-44F8-AC0D-52EF971138CF}" type="presParOf" srcId="{50194297-CF02-435B-8854-5C4B7CF11AAC}" destId="{8E22013E-9C26-4AA1-B8B4-D1AA5892233B}" srcOrd="0" destOrd="0" presId="urn:microsoft.com/office/officeart/2005/8/layout/vList2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5" loCatId="list" qsTypeId="urn:microsoft.com/office/officeart/2005/8/quickstyle/simple1#5" qsCatId="simple" csTypeId="urn:microsoft.com/office/officeart/2005/8/colors/accent5_5#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Q1: Answer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9F3DB232-E994-4F5E-A2A2-20FDAE27E1D5}" type="presOf" srcId="{32F2416B-09FA-423E-9C02-845FDD114C9D}" destId="{50194297-CF02-435B-8854-5C4B7CF11AAC}" srcOrd="0" destOrd="0" presId="urn:microsoft.com/office/officeart/2005/8/layout/vList2#5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CD514CA0-15F8-4620-A6F7-32DF22019745}" type="presOf" srcId="{0E8085F9-02A8-4FC2-8D3B-A0AA5F1EC1F7}" destId="{8E22013E-9C26-4AA1-B8B4-D1AA5892233B}" srcOrd="0" destOrd="0" presId="urn:microsoft.com/office/officeart/2005/8/layout/vList2#5"/>
    <dgm:cxn modelId="{1FE33296-6B50-44F8-AC0D-52EF971138CF}" type="presParOf" srcId="{50194297-CF02-435B-8854-5C4B7CF11AAC}" destId="{8E22013E-9C26-4AA1-B8B4-D1AA5892233B}" srcOrd="0" destOrd="0" presId="urn:microsoft.com/office/officeart/2005/8/layout/vList2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6" loCatId="list" qsTypeId="urn:microsoft.com/office/officeart/2005/8/quickstyle/simple1#6" qsCatId="simple" csTypeId="urn:microsoft.com/office/officeart/2005/8/colors/accent5_5#6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Q3: Ordering functions asymptotically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61F19979-F08B-44EB-8963-858623B0E260}" type="presOf" srcId="{0E8085F9-02A8-4FC2-8D3B-A0AA5F1EC1F7}" destId="{8E22013E-9C26-4AA1-B8B4-D1AA5892233B}" srcOrd="0" destOrd="0" presId="urn:microsoft.com/office/officeart/2005/8/layout/vList2#6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82F85BDD-5C08-4F77-94E5-975B582985DF}" type="presOf" srcId="{32F2416B-09FA-423E-9C02-845FDD114C9D}" destId="{50194297-CF02-435B-8854-5C4B7CF11AAC}" srcOrd="0" destOrd="0" presId="urn:microsoft.com/office/officeart/2005/8/layout/vList2#6"/>
    <dgm:cxn modelId="{C30E8CBE-FFE9-4A52-A6A4-0767887E5CEC}" type="presParOf" srcId="{50194297-CF02-435B-8854-5C4B7CF11AAC}" destId="{8E22013E-9C26-4AA1-B8B4-D1AA5892233B}" srcOrd="0" destOrd="0" presId="urn:microsoft.com/office/officeart/2005/8/layout/vList2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7" loCatId="list" qsTypeId="urn:microsoft.com/office/officeart/2005/8/quickstyle/simple1#7" qsCatId="simple" csTypeId="urn:microsoft.com/office/officeart/2005/8/colors/accent5_5#7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C</a:t>
          </a:r>
          <a:r>
            <a:rPr lang="en-US" altLang="zh-CN" b="1" dirty="0"/>
            <a:t>onclusion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05857482-E770-476F-9422-0AF1BBB3B2A1}" type="presOf" srcId="{32F2416B-09FA-423E-9C02-845FDD114C9D}" destId="{50194297-CF02-435B-8854-5C4B7CF11AAC}" srcOrd="0" destOrd="0" presId="urn:microsoft.com/office/officeart/2005/8/layout/vList2#7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D732F4AD-66B7-478F-9025-08F9F29E9DA6}" type="presOf" srcId="{0E8085F9-02A8-4FC2-8D3B-A0AA5F1EC1F7}" destId="{8E22013E-9C26-4AA1-B8B4-D1AA5892233B}" srcOrd="0" destOrd="0" presId="urn:microsoft.com/office/officeart/2005/8/layout/vList2#7"/>
    <dgm:cxn modelId="{04B5D3EE-7768-433C-ACA3-603644FE35FD}" type="presParOf" srcId="{50194297-CF02-435B-8854-5C4B7CF11AAC}" destId="{8E22013E-9C26-4AA1-B8B4-D1AA5892233B}" srcOrd="0" destOrd="0" presId="urn:microsoft.com/office/officeart/2005/8/layout/vList2#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8" loCatId="list" qsTypeId="urn:microsoft.com/office/officeart/2005/8/quickstyle/simple1#8" qsCatId="simple" csTypeId="urn:microsoft.com/office/officeart/2005/8/colors/accent5_5#8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D</a:t>
          </a:r>
          <a:r>
            <a:rPr lang="en-US" altLang="zh-CN" b="1" dirty="0"/>
            <a:t>efinition of </a:t>
          </a:r>
          <a:r>
            <a:rPr lang="en-US" b="1" dirty="0"/>
            <a:t>Big-Oh Notation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8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8"/>
    <dgm:cxn modelId="{69F77FB8-7EC2-4D42-A2AE-044380655EBB}" type="presParOf" srcId="{50194297-CF02-435B-8854-5C4B7CF11AAC}" destId="{8E22013E-9C26-4AA1-B8B4-D1AA5892233B}" srcOrd="0" destOrd="0" presId="urn:microsoft.com/office/officeart/2005/8/layout/vList2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9" loCatId="list" qsTypeId="urn:microsoft.com/office/officeart/2005/8/quickstyle/simple1#9" qsCatId="simple" csTypeId="urn:microsoft.com/office/officeart/2005/8/colors/accent5_5#9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Q4: Prove Big Oh of a function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Y="806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9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9"/>
    <dgm:cxn modelId="{69F77FB8-7EC2-4D42-A2AE-044380655EBB}" type="presParOf" srcId="{50194297-CF02-435B-8854-5C4B7CF11AAC}" destId="{8E22013E-9C26-4AA1-B8B4-D1AA5892233B}" srcOrd="0" destOrd="0" presId="urn:microsoft.com/office/officeart/2005/8/layout/vList2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#10" loCatId="list" qsTypeId="urn:microsoft.com/office/officeart/2005/8/quickstyle/simple1#10" qsCatId="simple" csTypeId="urn:microsoft.com/office/officeart/2005/8/colors/accent5_5#10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/>
      <dgm:spPr/>
      <dgm:t>
        <a:bodyPr/>
        <a:lstStyle/>
        <a:p>
          <a:pPr rtl="0"/>
          <a:r>
            <a:rPr lang="en-US" b="1" dirty="0"/>
            <a:t>Q5: T</a:t>
          </a:r>
          <a:r>
            <a:rPr lang="en-US" altLang="zh-CN" b="1" dirty="0"/>
            <a:t>ime Complexity</a:t>
          </a:r>
          <a:endParaRPr lang="en-US" dirty="0"/>
        </a:p>
      </dgm:t>
    </dgm:pt>
    <dgm:pt modelId="{9A9D0BBD-81CC-4ADD-B35B-803AAE39C930}" type="parTrans" cxnId="{35269393-7A07-4D9F-92F8-0A8402EC7C01}">
      <dgm:prSet/>
      <dgm:spPr/>
      <dgm:t>
        <a:bodyPr/>
        <a:lstStyle/>
        <a:p>
          <a:endParaRPr lang="en-US"/>
        </a:p>
      </dgm:t>
    </dgm:pt>
    <dgm:pt modelId="{7CD21E5E-EF6D-4A05-88C0-FACFE117F380}" type="sibTrans" cxnId="{35269393-7A07-4D9F-92F8-0A8402EC7C01}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304">
        <dgm:presLayoutVars>
          <dgm:chMax val="0"/>
          <dgm:bulletEnabled val="1"/>
        </dgm:presLayoutVars>
      </dgm:prSet>
      <dgm:spPr/>
    </dgm:pt>
  </dgm:ptLst>
  <dgm:cxnLst>
    <dgm:cxn modelId="{33810B62-5BD0-4C1E-BACE-9CF1BD112B7A}" type="presOf" srcId="{0E8085F9-02A8-4FC2-8D3B-A0AA5F1EC1F7}" destId="{8E22013E-9C26-4AA1-B8B4-D1AA5892233B}" srcOrd="0" destOrd="0" presId="urn:microsoft.com/office/officeart/2005/8/layout/vList2#10"/>
    <dgm:cxn modelId="{35269393-7A07-4D9F-92F8-0A8402EC7C01}" srcId="{32F2416B-09FA-423E-9C02-845FDD114C9D}" destId="{0E8085F9-02A8-4FC2-8D3B-A0AA5F1EC1F7}" srcOrd="0" destOrd="0" parTransId="{9A9D0BBD-81CC-4ADD-B35B-803AAE39C930}" sibTransId="{7CD21E5E-EF6D-4A05-88C0-FACFE117F380}"/>
    <dgm:cxn modelId="{39679CAF-3283-49A0-88DA-29A539C34217}" type="presOf" srcId="{32F2416B-09FA-423E-9C02-845FDD114C9D}" destId="{50194297-CF02-435B-8854-5C4B7CF11AAC}" srcOrd="0" destOrd="0" presId="urn:microsoft.com/office/officeart/2005/8/layout/vList2#10"/>
    <dgm:cxn modelId="{69F77FB8-7EC2-4D42-A2AE-044380655EBB}" type="presParOf" srcId="{50194297-CF02-435B-8854-5C4B7CF11AAC}" destId="{8E22013E-9C26-4AA1-B8B4-D1AA5892233B}" srcOrd="0" destOrd="0" presId="urn:microsoft.com/office/officeart/2005/8/layout/vList2#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Primitive operations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Q5:Answer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Q6:Time complexity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Q6: Answer-I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Q6:Answer-II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An quadratic-time algorithm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Q1: Verify 8nlogn better than 2n</a:t>
          </a:r>
          <a:r>
            <a:rPr lang="en-US" sz="4900" b="1" kern="1200" baseline="30000" dirty="0"/>
            <a:t>2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Q1: Answer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60282"/>
          <a:ext cx="10515600" cy="1029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Q3: Ordering functions asymptotically</a:t>
          </a:r>
          <a:endParaRPr lang="en-US" sz="4400" kern="1200" dirty="0"/>
        </a:p>
      </dsp:txBody>
      <dsp:txXfrm>
        <a:off x="50261" y="110543"/>
        <a:ext cx="10415078" cy="929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C</a:t>
          </a:r>
          <a:r>
            <a:rPr lang="en-US" altLang="zh-CN" sz="4900" b="1" kern="1200" dirty="0"/>
            <a:t>onclusion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D</a:t>
          </a:r>
          <a:r>
            <a:rPr lang="en-US" altLang="zh-CN" sz="4900" b="1" kern="1200" dirty="0"/>
            <a:t>efinition of </a:t>
          </a:r>
          <a:r>
            <a:rPr lang="en-US" sz="4900" b="1" kern="1200" dirty="0"/>
            <a:t>Big-Oh Notation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3566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Q4: Prove Big Oh of a function</a:t>
          </a:r>
          <a:endParaRPr lang="en-US" sz="4900" kern="1200" dirty="0"/>
        </a:p>
      </dsp:txBody>
      <dsp:txXfrm>
        <a:off x="55972" y="59538"/>
        <a:ext cx="10403656" cy="10346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013E-9C26-4AA1-B8B4-D1AA5892233B}">
      <dsp:nvSpPr>
        <dsp:cNvPr id="0" name=""/>
        <dsp:cNvSpPr/>
      </dsp:nvSpPr>
      <dsp:spPr>
        <a:xfrm>
          <a:off x="0" y="1783"/>
          <a:ext cx="10515600" cy="11466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Q5: T</a:t>
          </a:r>
          <a:r>
            <a:rPr lang="en-US" altLang="zh-CN" sz="4900" b="1" kern="1200" dirty="0"/>
            <a:t>ime Complexity</a:t>
          </a:r>
          <a:endParaRPr lang="en-US" sz="4900" kern="1200" dirty="0"/>
        </a:p>
      </dsp:txBody>
      <dsp:txXfrm>
        <a:off x="55972" y="57755"/>
        <a:ext cx="10403656" cy="1034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#1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#1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#1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4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#5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#6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#7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#8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#9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#10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2563" y="0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94C42-8D0B-4A87-A2BD-615C5BF9666D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9900" y="1273175"/>
            <a:ext cx="6108700" cy="3436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4850" y="4902200"/>
            <a:ext cx="5638800" cy="40100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674225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2563" y="9674225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FE0F3-13EB-40C5-9A6D-2DDBF46043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00E1B6D-CB0E-4747-8721-9A4B6962661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C770CD-E693-47DC-A6AB-30FC6333656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4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Layout" Target="../diagrams/layout4.xml"/><Relationship Id="rId7" Type="http://schemas.openxmlformats.org/officeDocument/2006/relationships/image" Target="../media/image4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15" y="1611601"/>
            <a:ext cx="11658599" cy="2387600"/>
          </a:xfrm>
        </p:spPr>
        <p:txBody>
          <a:bodyPr>
            <a:normAutofit/>
          </a:bodyPr>
          <a:lstStyle/>
          <a:p>
            <a:r>
              <a:rPr lang="en-AU" sz="3200" b="1" i="1" dirty="0">
                <a:solidFill>
                  <a:srgbClr val="00B050"/>
                </a:solidFill>
              </a:rPr>
              <a:t>Introduction to Computer Science: </a:t>
            </a:r>
            <a:br>
              <a:rPr lang="en-AU" sz="3200" b="1" i="1" dirty="0"/>
            </a:br>
            <a:r>
              <a:rPr lang="en-AU" sz="3200" b="1" i="1" dirty="0">
                <a:solidFill>
                  <a:srgbClr val="0070C0"/>
                </a:solidFill>
              </a:rPr>
              <a:t>Programming 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40126"/>
            <a:ext cx="9144000" cy="166926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altLang="zh-CN" sz="3200" b="1" dirty="0">
                <a:solidFill>
                  <a:srgbClr val="7030A0"/>
                </a:solidFill>
                <a:latin typeface="Algerian" panose="04020705040A02060702" pitchFamily="82" charset="0"/>
              </a:rPr>
              <a:t>Tutorial</a:t>
            </a:r>
            <a:r>
              <a:rPr lang="en-US" sz="3200" b="1" dirty="0">
                <a:solidFill>
                  <a:srgbClr val="7030A0"/>
                </a:solidFill>
                <a:latin typeface="Algerian" panose="04020705040A02060702" pitchFamily="8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Algerian" panose="04020705040A02060702" pitchFamily="82" charset="0"/>
              </a:rPr>
              <a:t>10</a:t>
            </a:r>
            <a:r>
              <a:rPr lang="en-US" sz="3200" b="1" dirty="0">
                <a:solidFill>
                  <a:srgbClr val="7030A0"/>
                </a:solidFill>
                <a:latin typeface="Algerian" panose="04020705040A02060702" pitchFamily="82" charset="0"/>
              </a:rPr>
              <a:t> 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Algerian" panose="04020705040A02060702" pitchFamily="82" charset="0"/>
              </a:rPr>
              <a:t>Algorithm </a:t>
            </a:r>
            <a:r>
              <a:rPr lang="en-US" altLang="zh-CN" sz="3200" dirty="0" err="1">
                <a:solidFill>
                  <a:srgbClr val="002060"/>
                </a:solidFill>
                <a:latin typeface="Algerian" panose="04020705040A02060702" pitchFamily="82" charset="0"/>
              </a:rPr>
              <a:t>aNALYSIS</a:t>
            </a:r>
            <a:endParaRPr lang="en-US" altLang="zh-CN" sz="2400" b="1" dirty="0">
              <a:latin typeface="Algerian" panose="04020705040A02060702" pitchFamily="82" charset="0"/>
            </a:endParaRPr>
          </a:p>
          <a:p>
            <a:endParaRPr lang="en-US" altLang="zh-CN" b="1" dirty="0">
              <a:latin typeface="Cambria" panose="020405030504060302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40" y="188229"/>
            <a:ext cx="6909744" cy="12047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dist="50800" sx="1000" sy="1000" algn="ctr" rotWithShape="0">
              <a:schemeClr val="bg1"/>
            </a:outerShdw>
          </a:effec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05928A8-45E5-489D-A29C-147E261FD185}"/>
              </a:ext>
            </a:extLst>
          </p:cNvPr>
          <p:cNvSpPr txBox="1">
            <a:spLocks/>
          </p:cNvSpPr>
          <p:nvPr/>
        </p:nvSpPr>
        <p:spPr>
          <a:xfrm>
            <a:off x="3896457" y="4630473"/>
            <a:ext cx="4399086" cy="2227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cap="none" dirty="0">
              <a:latin typeface="Montserrat Black" panose="00000A00000000000000" pitchFamily="2" charset="0"/>
            </a:endParaRPr>
          </a:p>
          <a:p>
            <a:pPr algn="ctr"/>
            <a:r>
              <a:rPr lang="en-US" altLang="zh-CN" sz="1800" cap="none" dirty="0">
                <a:solidFill>
                  <a:srgbClr val="7030A0"/>
                </a:solidFill>
                <a:latin typeface="Montserrat Black" panose="00000A00000000000000" pitchFamily="2" charset="0"/>
              </a:rPr>
              <a:t>Frederick Khasanto</a:t>
            </a:r>
            <a:r>
              <a:rPr lang="en-US" sz="1800" cap="none" dirty="0">
                <a:solidFill>
                  <a:srgbClr val="7030A0"/>
                </a:solidFill>
                <a:latin typeface="Montserrat Black" panose="00000A00000000000000" pitchFamily="2" charset="0"/>
              </a:rPr>
              <a:t> </a:t>
            </a:r>
          </a:p>
          <a:p>
            <a:pPr algn="ctr"/>
            <a:r>
              <a:rPr lang="en-US" altLang="zh-CN" sz="1800" cap="none" dirty="0">
                <a:solidFill>
                  <a:srgbClr val="002060"/>
                </a:solidFill>
                <a:latin typeface="Montserrat Black" panose="00000A00000000000000" pitchFamily="2" charset="0"/>
              </a:rPr>
              <a:t>122040014</a:t>
            </a:r>
          </a:p>
          <a:p>
            <a:pPr algn="ctr"/>
            <a:endParaRPr lang="en-US" altLang="zh-CN" sz="1800" cap="none" dirty="0">
              <a:solidFill>
                <a:srgbClr val="002060"/>
              </a:solidFill>
              <a:latin typeface="Montserrat Black" panose="00000A00000000000000" pitchFamily="2" charset="0"/>
            </a:endParaRPr>
          </a:p>
          <a:p>
            <a:pPr algn="ctr"/>
            <a:endParaRPr lang="en-US" altLang="zh-CN" sz="1800" cap="none" dirty="0">
              <a:solidFill>
                <a:srgbClr val="002060"/>
              </a:solidFill>
              <a:latin typeface="Montserrat Black" panose="00000A00000000000000" pitchFamily="2" charset="0"/>
            </a:endParaRPr>
          </a:p>
          <a:p>
            <a:pPr algn="ctr"/>
            <a:r>
              <a:rPr lang="en-US" altLang="zh-CN" dirty="0">
                <a:solidFill>
                  <a:srgbClr val="002060"/>
                </a:solidFill>
                <a:latin typeface="Montserrat Black" panose="00000A00000000000000" pitchFamily="2" charset="0"/>
              </a:rPr>
              <a:t>1</a:t>
            </a:r>
            <a:r>
              <a:rPr lang="en-US" altLang="zh-CN" sz="1800" cap="none" dirty="0">
                <a:solidFill>
                  <a:srgbClr val="002060"/>
                </a:solidFill>
                <a:latin typeface="Montserrat Black" panose="00000A00000000000000" pitchFamily="2" charset="0"/>
              </a:rPr>
              <a:t>6 November 2023</a:t>
            </a:r>
          </a:p>
          <a:p>
            <a:pPr algn="ctr"/>
            <a:endParaRPr lang="en-US" altLang="zh-CN" sz="1400" cap="none" dirty="0">
              <a:latin typeface="Montserrat Black" panose="00000A00000000000000" pitchFamily="2" charset="0"/>
            </a:endParaRPr>
          </a:p>
          <a:p>
            <a:pPr algn="ctr"/>
            <a:endParaRPr lang="en-US" altLang="zh-CN" sz="1200" cap="none" dirty="0">
              <a:latin typeface="Montserrat Black" panose="00000A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6" y="2585568"/>
            <a:ext cx="5619243" cy="3395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92" y="2519167"/>
            <a:ext cx="4704806" cy="352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7064" y="1811220"/>
            <a:ext cx="105567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Answer: Asymptotically 2</a:t>
            </a:r>
            <a:r>
              <a:rPr lang="en-US" altLang="zh-CN" sz="2800" b="1" cap="none" spc="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US" altLang="zh-CN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&gt;n</a:t>
            </a:r>
            <a:r>
              <a:rPr lang="en-US" altLang="zh-CN" sz="2800" b="1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altLang="zh-CN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&gt;n</a:t>
            </a:r>
            <a:r>
              <a:rPr lang="en-US" altLang="zh-CN" sz="2800" b="1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8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+10n&gt;4nlogn+2n&gt;3n+100logn</a:t>
            </a:r>
            <a:endParaRPr lang="en-US" altLang="zh-CN" sz="2800" b="1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7436" y="531218"/>
            <a:ext cx="10515600" cy="1029600"/>
            <a:chOff x="0" y="60282"/>
            <a:chExt cx="10515600" cy="1029600"/>
          </a:xfrm>
        </p:grpSpPr>
        <p:sp>
          <p:nvSpPr>
            <p:cNvPr id="8" name="Rounded Rectangle 7"/>
            <p:cNvSpPr/>
            <p:nvPr/>
          </p:nvSpPr>
          <p:spPr>
            <a:xfrm>
              <a:off x="0" y="60282"/>
              <a:ext cx="10515600" cy="1029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 txBox="1"/>
            <p:nvPr/>
          </p:nvSpPr>
          <p:spPr>
            <a:xfrm>
              <a:off x="50261" y="110543"/>
              <a:ext cx="10415078" cy="929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l" defTabSz="1955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dirty="0"/>
                <a:t>Q3: Answer-II</a:t>
              </a:r>
              <a:endParaRPr lang="en-US" sz="4800" kern="120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525" y="1640198"/>
            <a:ext cx="8044241" cy="8458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293" y="2610939"/>
            <a:ext cx="93916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969818" y="1789165"/>
            <a:ext cx="11027573" cy="21380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1" i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Definition: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Let f(n) and g(n) be functions mapping positive integers to positive real numbers.  </a:t>
            </a:r>
            <a:r>
              <a:rPr lang="en-US" altLang="zh-CN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say that f(n) is O(g(n)) if there is a real constant c&gt;0 and an integer constant 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US" altLang="zh-CN" sz="2000" baseline="-25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≥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such that </a:t>
            </a:r>
          </a:p>
          <a:p>
            <a:pPr algn="ctr"/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f(</a:t>
            </a:r>
            <a:r>
              <a:rPr lang="en-US" altLang="zh-CN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n)</a:t>
            </a:r>
            <a:r>
              <a:rPr lang="zh-CN" altLang="en-US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≤</a:t>
            </a:r>
            <a:r>
              <a:rPr lang="en-US" altLang="zh-CN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cg(n), for n</a:t>
            </a:r>
            <a:r>
              <a:rPr lang="zh-CN" altLang="en-US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≥ </a:t>
            </a:r>
            <a:r>
              <a:rPr lang="en-US" altLang="zh-CN" sz="20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US" altLang="zh-CN" sz="2000" b="0" cap="none" spc="0" baseline="-25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definition is often referred to as the ‘big-Oh’ notation, for it is sometimes pro</a:t>
            </a:r>
            <a:r>
              <a:rPr lang="en-US" altLang="zh-CN" sz="2000" dirty="0" err="1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nounced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as ‘f(n) is big-Oh of g(n).’ Or you can say ‘f(n) is  order of g(n)’.</a:t>
            </a:r>
          </a:p>
          <a:p>
            <a:pPr algn="ctr"/>
            <a:endParaRPr lang="en-US" altLang="zh-CN" sz="2000" b="0" cap="none" spc="0" baseline="-250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463" y="4343710"/>
            <a:ext cx="3194537" cy="2285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838199" y="1670336"/>
            <a:ext cx="10356273" cy="22453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the definition of Big Oh notation shown before to </a:t>
            </a:r>
          </a:p>
          <a:p>
            <a:r>
              <a:rPr lang="en-US" altLang="zh-CN" sz="2800" b="0" cap="none" spc="0" dirty="0" err="1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lang="en-US" altLang="zh-CN" sz="28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Show tha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8n+5 is O(n).</a:t>
            </a:r>
          </a:p>
          <a:p>
            <a:r>
              <a:rPr lang="en-US" altLang="zh-CN" sz="28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ii) Show tha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5n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+3n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+2n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+4n+1 is O(n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).</a:t>
            </a:r>
          </a:p>
          <a:p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iii) Show that 5n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+3nlogn+2n+5 is O(n</a:t>
            </a:r>
            <a:r>
              <a:rPr lang="en-US" altLang="zh-CN" sz="280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).</a:t>
            </a:r>
          </a:p>
          <a:p>
            <a:r>
              <a:rPr lang="en-US" altLang="zh-CN" sz="28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iv) Show tha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16nlogn+n is O(</a:t>
            </a:r>
            <a:r>
              <a:rPr lang="en-US" altLang="zh-CN" sz="2800" dirty="0" err="1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nlogn</a:t>
            </a:r>
            <a:r>
              <a:rPr lang="en-US" altLang="zh-CN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).</a:t>
            </a:r>
            <a:endParaRPr lang="en-US" altLang="zh-CN" sz="28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199" y="3997228"/>
            <a:ext cx="9631680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Rules: Characterizing functions in simplest terms. </a:t>
            </a:r>
          </a:p>
          <a:p>
            <a:r>
              <a:rPr lang="en-US" altLang="zh-CN" sz="2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</a:t>
            </a:r>
            <a:r>
              <a:rPr lang="en-US" altLang="zh-CN" sz="2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7 functions. Our 7 functions are ordered by increasing </a:t>
            </a:r>
          </a:p>
          <a:p>
            <a:r>
              <a:rPr lang="en-US" altLang="zh-CN" sz="2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r>
              <a:rPr lang="en-US" altLang="zh-CN" sz="2400" b="0" cap="none" spc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rowth rate in the following sequence.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93957" y="6071752"/>
            <a:ext cx="115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worse</a:t>
            </a:r>
            <a:endParaRPr lang="zh-CN" altLang="en-US" sz="2400" b="1" dirty="0"/>
          </a:p>
        </p:txBody>
      </p:sp>
      <p:pic>
        <p:nvPicPr>
          <p:cNvPr id="2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904" y="5358814"/>
            <a:ext cx="8044241" cy="845835"/>
          </a:xfrm>
          <a:prstGeom prst="rect">
            <a:avLst/>
          </a:prstGeom>
        </p:spPr>
      </p:pic>
      <p:cxnSp>
        <p:nvCxnSpPr>
          <p:cNvPr id="5" name="Straight Arrow Connector 7"/>
          <p:cNvCxnSpPr/>
          <p:nvPr/>
        </p:nvCxnSpPr>
        <p:spPr>
          <a:xfrm flipV="1">
            <a:off x="2170798" y="6340012"/>
            <a:ext cx="7803347" cy="2771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/>
          <p:cNvSpPr txBox="1"/>
          <p:nvPr/>
        </p:nvSpPr>
        <p:spPr>
          <a:xfrm>
            <a:off x="891742" y="6072388"/>
            <a:ext cx="115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better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1663074"/>
                <a:ext cx="11067473" cy="526746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28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Use the definition of Big Oh notation shown before to </a:t>
                </a:r>
              </a:p>
              <a:p>
                <a:pPr marL="571500" indent="-571500">
                  <a:buAutoNum type="romanLcParenR"/>
                </a:pPr>
                <a:r>
                  <a:rPr lang="en-US" altLang="zh-CN" sz="28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Show tha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 8n+5 is O(n).   </a:t>
                </a:r>
              </a:p>
              <a:p>
                <a:r>
                  <a:rPr lang="en-US" altLang="zh-CN" sz="2800" b="1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    </a:t>
                </a:r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Proof: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𝐨𝐫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𝟏𝟑</m:t>
                    </m:r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</a:t>
                </a:r>
              </a:p>
              <a:p>
                <a:r>
                  <a:rPr lang="en-US" altLang="zh-CN" sz="28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ii) Show tha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 5n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4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+3n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3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+2n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+4n+1 is O(n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4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). </a:t>
                </a:r>
              </a:p>
              <a:p>
                <a:r>
                  <a:rPr lang="en-US" altLang="zh-CN" sz="2800" b="1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    </a:t>
                </a:r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Proof: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000" b="1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  <a:p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iii) Show that 5n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+3nlogn+2n+5 is O(n</a:t>
                </a:r>
                <a:r>
                  <a:rPr lang="en-US" altLang="zh-CN" sz="2800" baseline="300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). </a:t>
                </a:r>
              </a:p>
              <a:p>
                <a:r>
                  <a:rPr lang="en-US" altLang="zh-CN" sz="2800" b="1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    </a:t>
                </a:r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Proof: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sSup>
                      <m:sSupPr>
                        <m:ctrlP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𝑩𝒆𝒄𝒂𝒖𝒔𝒆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n w="0"/>
                                <a:solidFill>
                                  <a:srgbClr val="00B0F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𝒍𝒐𝒈𝒏</m:t>
                            </m:r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altLang="zh-CN" sz="2000" b="1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𝒍𝒏</m:t>
                            </m:r>
                            <m:r>
                              <a:rPr lang="en-US" altLang="zh-CN" sz="2000" b="1" i="1" smtClean="0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𝒈𝒓𝒐𝒘𝒕𝒉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𝒓𝒂𝒕𝒆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𝒐𝒇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𝒕𝒉𝒂𝒕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𝒐𝒇𝒍𝒐𝒈𝒏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altLang="zh-CN" sz="2000" b="1" i="1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𝒘𝒉𝒆𝒏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  <a:p>
                <a:r>
                  <a:rPr lang="en-US" altLang="zh-CN" sz="2800" b="0" cap="none" spc="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iv) Show tha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t 16nlogn+n is O(</a:t>
                </a:r>
                <a:r>
                  <a:rPr lang="en-US" altLang="zh-CN" sz="2800" dirty="0" err="1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nlogn</a:t>
                </a:r>
                <a:r>
                  <a:rPr lang="en-US" altLang="zh-CN" sz="2800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). </a:t>
                </a:r>
              </a:p>
              <a:p>
                <a:r>
                  <a:rPr lang="en-US" altLang="zh-CN" sz="2800" b="1" dirty="0">
                    <a:ln w="0"/>
                    <a:solidFill>
                      <a:srgbClr val="00206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   </a:t>
                </a:r>
                <a:r>
                  <a:rPr lang="en-US" altLang="zh-CN" sz="2000" b="1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Proof: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𝒄𝒏𝒍𝒐𝒈𝒏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𝟏𝟕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𝒐𝒑𝒕𝒊𝒐𝒏𝒂𝒍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𝑩𝒆𝒄𝒂𝒖𝒔𝒆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1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n w="0"/>
                                <a:solidFill>
                                  <a:srgbClr val="00B0F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𝒍𝒐𝒈𝒏</m:t>
                            </m:r>
                          </m:e>
                        </m:d>
                      </m:e>
                      <m:sup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en-US" altLang="zh-CN" sz="2000" b="1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𝒍𝒏</m:t>
                            </m:r>
                            <m:r>
                              <a:rPr lang="en-US" altLang="zh-CN" sz="2000" b="1" i="1">
                                <a:ln w="0"/>
                                <a:solidFill>
                                  <a:srgbClr val="FF0000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US" altLang="zh-CN" sz="2000" b="1" i="1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den>
                    </m:f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𝟐𝟑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𝟎𝟖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…⇒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𝒈𝒓𝒐𝒘𝒕𝒉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𝒓𝒂𝒕𝒆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𝒐𝒇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den>
                    </m:f>
                    <m:r>
                      <a:rPr lang="en-US" altLang="zh-CN" sz="2000" b="1" i="1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𝒕𝒉𝒂𝒕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𝒐𝒇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𝟐𝟒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altLang="zh-CN" sz="2000" b="1" i="1">
                            <a:ln w="0"/>
                            <a:solidFill>
                              <a:srgbClr val="00B0F0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000" b="1" i="1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ln w="0"/>
                        <a:solidFill>
                          <a:srgbClr val="00B0F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𝒍𝒐𝒈𝒏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𝒘𝒉𝒆𝒏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𝟐𝟒</m:t>
                    </m:r>
                    <m:r>
                      <a:rPr lang="en-US" altLang="zh-CN" sz="2000" b="1" i="1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cap="none" spc="0" dirty="0">
                  <a:ln w="0"/>
                  <a:solidFill>
                    <a:srgbClr val="00206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3074"/>
                <a:ext cx="11067473" cy="5267468"/>
              </a:xfrm>
              <a:prstGeom prst="rect">
                <a:avLst/>
              </a:prstGeom>
              <a:blipFill rotWithShape="1">
                <a:blip r:embed="rId2"/>
                <a:stretch>
                  <a:fillRect l="-1322" t="-1389" b="-926"/>
                </a:stretch>
              </a:blipFill>
            </p:spPr>
            <p:txBody>
              <a:bodyPr/>
              <a:lstStyle/>
              <a:p>
                <a:r>
                  <a:rPr lang="en-US" sz="1400">
                    <a:noFill/>
                  </a:rPr>
                  <a:t> </a:t>
                </a:r>
                <a:endParaRPr lang="en-US" sz="1400">
                  <a:noFill/>
                </a:endParaRP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2189285" y="6640062"/>
            <a:ext cx="6849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38200" y="260282"/>
            <a:ext cx="10515600" cy="1146600"/>
            <a:chOff x="0" y="1783"/>
            <a:chExt cx="10515600" cy="1146600"/>
          </a:xfrm>
        </p:grpSpPr>
        <p:sp>
          <p:nvSpPr>
            <p:cNvPr id="10" name="Rounded Rectangle 9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/>
                <a:t>Q4: Answer</a:t>
              </a:r>
              <a:endParaRPr lang="en-US" sz="4900" kern="1200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687" y="2022230"/>
            <a:ext cx="7603008" cy="39213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4496" y="1765130"/>
            <a:ext cx="7603008" cy="3921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1138" y="4920675"/>
            <a:ext cx="5029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Answer: 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0036" y="6001594"/>
            <a:ext cx="8174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Reason: given an n, you can try to print out count, then you will find </a:t>
            </a:r>
            <a:r>
              <a:rPr lang="en-US" altLang="zh-CN" sz="2000" b="1" dirty="0" err="1"/>
              <a:t>count~n</a:t>
            </a:r>
            <a:r>
              <a:rPr lang="en-US" altLang="zh-CN" sz="2000" b="1" dirty="0"/>
              <a:t>, which means time complexity is O(n).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166" y="3473006"/>
            <a:ext cx="6167037" cy="3098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778086"/>
            <a:ext cx="1062403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i</a:t>
            </a:r>
            <a:r>
              <a:rPr lang="en-US" altLang="zh-CN" sz="3200" b="1" dirty="0"/>
              <a:t>)What is the functionality of the function product()? </a:t>
            </a:r>
          </a:p>
          <a:p>
            <a:r>
              <a:rPr lang="en-US" altLang="zh-CN" sz="3200" b="1" dirty="0"/>
              <a:t>ii)What is the time complexity of this function? 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2112107"/>
            <a:ext cx="10624038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02060"/>
                </a:solidFill>
              </a:rPr>
              <a:t>i</a:t>
            </a:r>
            <a:r>
              <a:rPr lang="en-US" altLang="zh-CN" sz="2800" b="1" dirty="0">
                <a:solidFill>
                  <a:srgbClr val="002060"/>
                </a:solidFill>
              </a:rPr>
              <a:t>)The functionality of the function product(</a:t>
            </a:r>
            <a:r>
              <a:rPr lang="en-US" altLang="zh-CN" sz="2800" b="1" dirty="0" err="1">
                <a:solidFill>
                  <a:srgbClr val="002060"/>
                </a:solidFill>
              </a:rPr>
              <a:t>n,m</a:t>
            </a:r>
            <a:r>
              <a:rPr lang="en-US" altLang="zh-CN" sz="2800" b="1" dirty="0">
                <a:solidFill>
                  <a:srgbClr val="002060"/>
                </a:solidFill>
              </a:rPr>
              <a:t>) is to calculate the product of n and m, that is n*m.</a:t>
            </a:r>
          </a:p>
          <a:p>
            <a:endParaRPr lang="en-US" altLang="zh-CN" sz="2800" b="1" dirty="0">
              <a:solidFill>
                <a:srgbClr val="002060"/>
              </a:solidFill>
            </a:endParaRPr>
          </a:p>
          <a:p>
            <a:r>
              <a:rPr lang="en-US" altLang="zh-CN" sz="2800" b="1" dirty="0">
                <a:solidFill>
                  <a:srgbClr val="002060"/>
                </a:solidFill>
              </a:rPr>
              <a:t>ii)The time complexity of this function is </a:t>
            </a:r>
            <a:r>
              <a:rPr lang="en-US" altLang="zh-CN" sz="2800" b="1" dirty="0">
                <a:solidFill>
                  <a:srgbClr val="FF0000"/>
                </a:solidFill>
              </a:rPr>
              <a:t>O(</a:t>
            </a:r>
            <a:r>
              <a:rPr lang="en-US" altLang="zh-CN" sz="2800" b="1" dirty="0" err="1">
                <a:solidFill>
                  <a:srgbClr val="FF0000"/>
                </a:solidFill>
              </a:rPr>
              <a:t>logn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r>
              <a:rPr lang="en-US" altLang="zh-CN" sz="2800" b="1" dirty="0">
                <a:solidFill>
                  <a:srgbClr val="002060"/>
                </a:solidFill>
              </a:rPr>
              <a:t>. The reason is on the next </a:t>
            </a:r>
            <a:r>
              <a:rPr lang="en-US" altLang="zh-CN" sz="2800" b="1" dirty="0" err="1">
                <a:solidFill>
                  <a:srgbClr val="002060"/>
                </a:solidFill>
              </a:rPr>
              <a:t>ppt</a:t>
            </a:r>
            <a:r>
              <a:rPr lang="en-US" altLang="zh-CN" sz="2800" b="1" dirty="0">
                <a:solidFill>
                  <a:srgbClr val="002060"/>
                </a:solidFill>
              </a:rPr>
              <a:t>, in which we design an algorithm to count the number of primitive operations in the function.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450" y="1883991"/>
            <a:ext cx="5707987" cy="4490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948" y="1883991"/>
            <a:ext cx="966241" cy="1090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67782" y="3090785"/>
            <a:ext cx="39563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Reason: count is used to count the primitive operation in the function. For n=8, count=3; for n=64, count=6; for n=256, count=8, and so on. So the time complexity of the function product is O(</a:t>
            </a:r>
            <a:r>
              <a:rPr lang="en-US" altLang="zh-CN" sz="2400" b="1" dirty="0" err="1"/>
              <a:t>logn</a:t>
            </a:r>
            <a:r>
              <a:rPr lang="en-US" altLang="zh-CN" sz="2400" b="1" dirty="0"/>
              <a:t>).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990600" y="4185451"/>
            <a:ext cx="10702636" cy="181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Measuring operations as a function of input size.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capture the order of growth of an algorithm’s running time, we will associate,  with each algorithm, a function f(n) that characterize </a:t>
            </a:r>
            <a:r>
              <a:rPr lang="en-US" altLang="zh-CN" sz="200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number </a:t>
            </a:r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primitive operations as a function of input size.</a:t>
            </a:r>
          </a:p>
          <a:p>
            <a:endParaRPr lang="en-US" altLang="zh-CN" sz="20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1639873"/>
            <a:ext cx="6336030" cy="24301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Counting primitive operations: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Assigning an identifier to an object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Performing an arithmetic operation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Comparing two numbers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 Calling a function</a:t>
            </a:r>
          </a:p>
          <a:p>
            <a:r>
              <a:rPr lang="en-US" altLang="zh-CN" sz="2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  <a:p>
            <a:endParaRPr lang="en-US" altLang="zh-CN" sz="20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782" y="2627741"/>
            <a:ext cx="5924202" cy="229630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858136" y="3244718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420844" y="3044663"/>
            <a:ext cx="6415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O(1)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40198" y="3444773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53291" y="3288680"/>
            <a:ext cx="6463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O(n)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40198" y="3922488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02906" y="3704207"/>
            <a:ext cx="6463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O(n)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60287" y="4391411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50187" y="4191356"/>
            <a:ext cx="185339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n(n+1)/2-&gt;O(n</a:t>
            </a:r>
            <a:r>
              <a:rPr lang="en-US" altLang="zh-CN" sz="20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733068" y="4663972"/>
            <a:ext cx="56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18014" y="4431298"/>
            <a:ext cx="6463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O(n)</a:t>
            </a:r>
            <a:endParaRPr lang="en-US" altLang="zh-C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7114" y="5131361"/>
            <a:ext cx="1034034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running time of this program is O(n</a:t>
            </a:r>
            <a:r>
              <a:rPr lang="en-US" altLang="zh-CN" sz="2400" b="0" cap="none" spc="0" baseline="300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2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): quadratic-time algorithm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9890" y="1819937"/>
            <a:ext cx="248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Example: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42" y="3000015"/>
            <a:ext cx="4682729" cy="3512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5" y="3004685"/>
            <a:ext cx="4676503" cy="3507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695" y="1821931"/>
            <a:ext cx="9582150" cy="866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65818" y="2613528"/>
            <a:ext cx="50522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In this tutorial, </a:t>
            </a:r>
            <a:r>
              <a:rPr lang="en-US" altLang="zh-CN" sz="2000" b="1" dirty="0" err="1">
                <a:solidFill>
                  <a:srgbClr val="00B0F0"/>
                </a:solidFill>
              </a:rPr>
              <a:t>logn</a:t>
            </a:r>
            <a:r>
              <a:rPr lang="en-US" altLang="zh-CN" sz="2000" b="1" dirty="0">
                <a:solidFill>
                  <a:srgbClr val="002060"/>
                </a:solidFill>
              </a:rPr>
              <a:t> means </a:t>
            </a:r>
            <a:r>
              <a:rPr lang="en-US" altLang="zh-CN" sz="2000" b="1" dirty="0">
                <a:solidFill>
                  <a:srgbClr val="00B0F0"/>
                </a:solidFill>
              </a:rPr>
              <a:t>log</a:t>
            </a:r>
            <a:r>
              <a:rPr lang="en-US" altLang="zh-CN" sz="2000" b="1" baseline="-25000" dirty="0">
                <a:solidFill>
                  <a:srgbClr val="00B0F0"/>
                </a:solidFill>
              </a:rPr>
              <a:t>2</a:t>
            </a:r>
            <a:r>
              <a:rPr lang="en-US" altLang="zh-CN" sz="2000" b="1" dirty="0">
                <a:solidFill>
                  <a:srgbClr val="00B0F0"/>
                </a:solidFill>
              </a:rPr>
              <a:t>n</a:t>
            </a:r>
            <a:r>
              <a:rPr lang="en-US" altLang="zh-CN" sz="2000" b="1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177" y="2986680"/>
            <a:ext cx="4682729" cy="351204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0" y="2991350"/>
            <a:ext cx="4676503" cy="35073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42" y="3000015"/>
            <a:ext cx="4682729" cy="3512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5" y="3004685"/>
            <a:ext cx="4676503" cy="3507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695" y="1915749"/>
            <a:ext cx="9582150" cy="866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197635" y="2918690"/>
                <a:ext cx="185650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2060"/>
                    </a:solidFill>
                  </a:rPr>
                  <a:t>Answer: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3200" b="1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635" y="2918690"/>
                <a:ext cx="1856509" cy="1077218"/>
              </a:xfrm>
              <a:prstGeom prst="rect">
                <a:avLst/>
              </a:prstGeom>
              <a:blipFill rotWithShape="1">
                <a:blip r:embed="rId10"/>
                <a:stretch>
                  <a:fillRect l="-8553" t="-7386" r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5" y="1798051"/>
            <a:ext cx="9448800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31" y="2774373"/>
            <a:ext cx="5334000" cy="4000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10045" y="306463"/>
            <a:ext cx="10515600" cy="1146600"/>
            <a:chOff x="0" y="1783"/>
            <a:chExt cx="10515600" cy="1146600"/>
          </a:xfrm>
        </p:grpSpPr>
        <p:sp>
          <p:nvSpPr>
            <p:cNvPr id="7" name="Rounded Rectangle 6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/>
                <a:t>Q2: Verify 40n</a:t>
              </a:r>
              <a:r>
                <a:rPr lang="en-US" sz="4900" b="1" kern="1200" baseline="30000" dirty="0"/>
                <a:t>2</a:t>
              </a:r>
              <a:r>
                <a:rPr lang="en-US" sz="4900" b="1" kern="1200" dirty="0"/>
                <a:t> better than 2n</a:t>
              </a:r>
              <a:r>
                <a:rPr lang="en-US" sz="4900" b="1" kern="1200" baseline="30000" dirty="0"/>
                <a:t>3</a:t>
              </a:r>
              <a:endParaRPr lang="en-US" sz="4900" kern="120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5" y="1653265"/>
            <a:ext cx="9448800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59" y="2701771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164945" y="3021475"/>
                <a:ext cx="240145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2060"/>
                    </a:solidFill>
                  </a:rPr>
                  <a:t>Answer: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altLang="zh-CN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945" y="3021475"/>
                <a:ext cx="2401455" cy="1077218"/>
              </a:xfrm>
              <a:prstGeom prst="rect">
                <a:avLst/>
              </a:prstGeom>
              <a:blipFill rotWithShape="1">
                <a:blip r:embed="rId4"/>
                <a:stretch>
                  <a:fillRect l="-6345" t="-7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10045" y="306463"/>
            <a:ext cx="10515600" cy="1146600"/>
            <a:chOff x="0" y="1783"/>
            <a:chExt cx="10515600" cy="1146600"/>
          </a:xfrm>
        </p:grpSpPr>
        <p:sp>
          <p:nvSpPr>
            <p:cNvPr id="7" name="Rounded Rectangle 6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/>
                <a:t>Q2:Answer</a:t>
              </a:r>
              <a:endParaRPr lang="en-US" sz="4900" kern="12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791" y="2124670"/>
            <a:ext cx="7562850" cy="2152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291" y="4729019"/>
            <a:ext cx="10494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</a:rPr>
              <a:t>Hints: Using </a:t>
            </a:r>
            <a:r>
              <a:rPr lang="en-US" altLang="zh-CN" sz="2400" b="1" dirty="0" err="1">
                <a:solidFill>
                  <a:srgbClr val="002060"/>
                </a:solidFill>
              </a:rPr>
              <a:t>Matlab</a:t>
            </a:r>
            <a:r>
              <a:rPr lang="en-US" altLang="zh-CN" sz="2400" b="1" dirty="0">
                <a:solidFill>
                  <a:srgbClr val="002060"/>
                </a:solidFill>
              </a:rPr>
              <a:t>, Python(download </a:t>
            </a:r>
            <a:r>
              <a:rPr lang="en-US" altLang="zh-CN" sz="2400" b="1" dirty="0" err="1">
                <a:solidFill>
                  <a:srgbClr val="002060"/>
                </a:solidFill>
              </a:rPr>
              <a:t>matplotlib</a:t>
            </a:r>
            <a:r>
              <a:rPr lang="en-US" altLang="zh-CN" sz="2400" b="1" dirty="0">
                <a:solidFill>
                  <a:srgbClr val="002060"/>
                </a:solidFill>
              </a:rPr>
              <a:t> module) or Excel to plot the graph of each function for n in the range [0,10],  [0,100], [0,1000] respectively.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7" y="2168186"/>
            <a:ext cx="5734523" cy="3465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47" y="2168185"/>
            <a:ext cx="5734522" cy="346546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47436" y="531218"/>
            <a:ext cx="10515600" cy="1029600"/>
            <a:chOff x="0" y="60282"/>
            <a:chExt cx="10515600" cy="1029600"/>
          </a:xfrm>
        </p:grpSpPr>
        <p:sp>
          <p:nvSpPr>
            <p:cNvPr id="6" name="Rounded Rectangle 5"/>
            <p:cNvSpPr/>
            <p:nvPr/>
          </p:nvSpPr>
          <p:spPr>
            <a:xfrm>
              <a:off x="0" y="60282"/>
              <a:ext cx="10515600" cy="1029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 txBox="1"/>
            <p:nvPr/>
          </p:nvSpPr>
          <p:spPr>
            <a:xfrm>
              <a:off x="50261" y="110543"/>
              <a:ext cx="10415078" cy="929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l" defTabSz="1955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kern="1200" dirty="0"/>
                <a:t>Q3: Answer-I</a:t>
              </a:r>
              <a:endParaRPr lang="en-US" sz="4800" kern="1200" dirty="0"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dg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</TotalTime>
  <Words>872</Words>
  <Application>Microsoft Office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等线</vt:lpstr>
      <vt:lpstr>Algerian</vt:lpstr>
      <vt:lpstr>Arial</vt:lpstr>
      <vt:lpstr>Cambria</vt:lpstr>
      <vt:lpstr>Cambria Math</vt:lpstr>
      <vt:lpstr>Gill Sans MT</vt:lpstr>
      <vt:lpstr>Impact</vt:lpstr>
      <vt:lpstr>Montserrat Black</vt:lpstr>
      <vt:lpstr>Badge</vt:lpstr>
      <vt:lpstr>Introduction to Computer Science:  Programming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Science:  Programming Methodology</dc:title>
  <dc:creator>Sun Mengqian(SSE)</dc:creator>
  <cp:lastModifiedBy>Frederick Khasanto</cp:lastModifiedBy>
  <cp:revision>479</cp:revision>
  <cp:lastPrinted>2017-01-17T05:47:00Z</cp:lastPrinted>
  <dcterms:created xsi:type="dcterms:W3CDTF">2016-01-12T06:06:00Z</dcterms:created>
  <dcterms:modified xsi:type="dcterms:W3CDTF">2023-11-15T01:07:23Z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